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28803600"/>
  <p:notesSz cx="6858000" cy="9144000"/>
  <p:defaultTextStyle>
    <a:defPPr>
      <a:defRPr lang="nl-NL"/>
    </a:defPPr>
    <a:lvl1pPr marL="0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1pPr>
    <a:lvl2pPr marL="1337255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2pPr>
    <a:lvl3pPr marL="2674510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3pPr>
    <a:lvl4pPr marL="4011765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4pPr>
    <a:lvl5pPr marL="534902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5pPr>
    <a:lvl6pPr marL="6686276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6pPr>
    <a:lvl7pPr marL="802353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7pPr>
    <a:lvl8pPr marL="9360786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8pPr>
    <a:lvl9pPr marL="10698041" algn="l" defTabSz="2674510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66" y="150"/>
      </p:cViewPr>
      <p:guideLst>
        <p:guide orient="horz" pos="9072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0169" y="8947790"/>
            <a:ext cx="15301913" cy="61741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700338" y="16322040"/>
            <a:ext cx="12601575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37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74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011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349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686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023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36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69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3051631" y="1153484"/>
            <a:ext cx="4050506" cy="2457640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00113" y="1153484"/>
            <a:ext cx="11851481" cy="2457640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2053" y="18508985"/>
            <a:ext cx="15301913" cy="5720715"/>
          </a:xfrm>
        </p:spPr>
        <p:txBody>
          <a:bodyPr anchor="t"/>
          <a:lstStyle>
            <a:lvl1pPr algn="l">
              <a:defRPr sz="117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422053" y="12208197"/>
            <a:ext cx="15301913" cy="6300786"/>
          </a:xfrm>
        </p:spPr>
        <p:txBody>
          <a:bodyPr anchor="b"/>
          <a:lstStyle>
            <a:lvl1pPr marL="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1pPr>
            <a:lvl2pPr marL="1337255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2pPr>
            <a:lvl3pPr marL="267451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3pPr>
            <a:lvl4pPr marL="4011765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534902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68627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802353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936078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1069804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00112" y="6720843"/>
            <a:ext cx="7950994" cy="19009044"/>
          </a:xfrm>
        </p:spPr>
        <p:txBody>
          <a:bodyPr/>
          <a:lstStyle>
            <a:lvl1pPr>
              <a:defRPr sz="8100"/>
            </a:lvl1pPr>
            <a:lvl2pPr>
              <a:defRPr sz="71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151144" y="6720843"/>
            <a:ext cx="7950994" cy="19009044"/>
          </a:xfrm>
        </p:spPr>
        <p:txBody>
          <a:bodyPr/>
          <a:lstStyle>
            <a:lvl1pPr>
              <a:defRPr sz="8100"/>
            </a:lvl1pPr>
            <a:lvl2pPr>
              <a:defRPr sz="71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00113" y="6447476"/>
            <a:ext cx="7954120" cy="2687001"/>
          </a:xfrm>
        </p:spPr>
        <p:txBody>
          <a:bodyPr anchor="b"/>
          <a:lstStyle>
            <a:lvl1pPr marL="0" indent="0">
              <a:buNone/>
              <a:defRPr sz="7100" b="1"/>
            </a:lvl1pPr>
            <a:lvl2pPr marL="1337255" indent="0">
              <a:buNone/>
              <a:defRPr sz="5800" b="1"/>
            </a:lvl2pPr>
            <a:lvl3pPr marL="2674510" indent="0">
              <a:buNone/>
              <a:defRPr sz="5200" b="1"/>
            </a:lvl3pPr>
            <a:lvl4pPr marL="4011765" indent="0">
              <a:buNone/>
              <a:defRPr sz="4600" b="1"/>
            </a:lvl4pPr>
            <a:lvl5pPr marL="5349021" indent="0">
              <a:buNone/>
              <a:defRPr sz="4600" b="1"/>
            </a:lvl5pPr>
            <a:lvl6pPr marL="6686276" indent="0">
              <a:buNone/>
              <a:defRPr sz="4600" b="1"/>
            </a:lvl6pPr>
            <a:lvl7pPr marL="8023531" indent="0">
              <a:buNone/>
              <a:defRPr sz="4600" b="1"/>
            </a:lvl7pPr>
            <a:lvl8pPr marL="9360786" indent="0">
              <a:buNone/>
              <a:defRPr sz="4600" b="1"/>
            </a:lvl8pPr>
            <a:lvl9pPr marL="10698041" indent="0">
              <a:buNone/>
              <a:defRPr sz="4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00113" y="9134477"/>
            <a:ext cx="7954120" cy="16595409"/>
          </a:xfrm>
        </p:spPr>
        <p:txBody>
          <a:bodyPr/>
          <a:lstStyle>
            <a:lvl1pPr>
              <a:defRPr sz="7100"/>
            </a:lvl1pPr>
            <a:lvl2pPr>
              <a:defRPr sz="5800"/>
            </a:lvl2pPr>
            <a:lvl3pPr>
              <a:defRPr sz="52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9144895" y="6447476"/>
            <a:ext cx="7957245" cy="2687001"/>
          </a:xfrm>
        </p:spPr>
        <p:txBody>
          <a:bodyPr anchor="b"/>
          <a:lstStyle>
            <a:lvl1pPr marL="0" indent="0">
              <a:buNone/>
              <a:defRPr sz="7100" b="1"/>
            </a:lvl1pPr>
            <a:lvl2pPr marL="1337255" indent="0">
              <a:buNone/>
              <a:defRPr sz="5800" b="1"/>
            </a:lvl2pPr>
            <a:lvl3pPr marL="2674510" indent="0">
              <a:buNone/>
              <a:defRPr sz="5200" b="1"/>
            </a:lvl3pPr>
            <a:lvl4pPr marL="4011765" indent="0">
              <a:buNone/>
              <a:defRPr sz="4600" b="1"/>
            </a:lvl4pPr>
            <a:lvl5pPr marL="5349021" indent="0">
              <a:buNone/>
              <a:defRPr sz="4600" b="1"/>
            </a:lvl5pPr>
            <a:lvl6pPr marL="6686276" indent="0">
              <a:buNone/>
              <a:defRPr sz="4600" b="1"/>
            </a:lvl6pPr>
            <a:lvl7pPr marL="8023531" indent="0">
              <a:buNone/>
              <a:defRPr sz="4600" b="1"/>
            </a:lvl7pPr>
            <a:lvl8pPr marL="9360786" indent="0">
              <a:buNone/>
              <a:defRPr sz="4600" b="1"/>
            </a:lvl8pPr>
            <a:lvl9pPr marL="10698041" indent="0">
              <a:buNone/>
              <a:defRPr sz="4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9144895" y="9134477"/>
            <a:ext cx="7957245" cy="16595409"/>
          </a:xfrm>
        </p:spPr>
        <p:txBody>
          <a:bodyPr/>
          <a:lstStyle>
            <a:lvl1pPr>
              <a:defRPr sz="7100"/>
            </a:lvl1pPr>
            <a:lvl2pPr>
              <a:defRPr sz="5800"/>
            </a:lvl2pPr>
            <a:lvl3pPr>
              <a:defRPr sz="52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1146810"/>
            <a:ext cx="5922616" cy="4880610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38380" y="1146813"/>
            <a:ext cx="10063758" cy="24583074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71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00114" y="6027423"/>
            <a:ext cx="5922616" cy="19702464"/>
          </a:xfrm>
        </p:spPr>
        <p:txBody>
          <a:bodyPr/>
          <a:lstStyle>
            <a:lvl1pPr marL="0" indent="0">
              <a:buNone/>
              <a:defRPr sz="4200"/>
            </a:lvl1pPr>
            <a:lvl2pPr marL="1337255" indent="0">
              <a:buNone/>
              <a:defRPr sz="3600"/>
            </a:lvl2pPr>
            <a:lvl3pPr marL="2674510" indent="0">
              <a:buNone/>
              <a:defRPr sz="2900"/>
            </a:lvl3pPr>
            <a:lvl4pPr marL="4011765" indent="0">
              <a:buNone/>
              <a:defRPr sz="2700"/>
            </a:lvl4pPr>
            <a:lvl5pPr marL="5349021" indent="0">
              <a:buNone/>
              <a:defRPr sz="2700"/>
            </a:lvl5pPr>
            <a:lvl6pPr marL="6686276" indent="0">
              <a:buNone/>
              <a:defRPr sz="2700"/>
            </a:lvl6pPr>
            <a:lvl7pPr marL="8023531" indent="0">
              <a:buNone/>
              <a:defRPr sz="2700"/>
            </a:lvl7pPr>
            <a:lvl8pPr marL="9360786" indent="0">
              <a:buNone/>
              <a:defRPr sz="2700"/>
            </a:lvl8pPr>
            <a:lvl9pPr marL="10698041" indent="0">
              <a:buNone/>
              <a:defRPr sz="27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8567" y="20162522"/>
            <a:ext cx="10801350" cy="2380299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528567" y="2573655"/>
            <a:ext cx="10801350" cy="17282160"/>
          </a:xfrm>
        </p:spPr>
        <p:txBody>
          <a:bodyPr/>
          <a:lstStyle>
            <a:lvl1pPr marL="0" indent="0">
              <a:buNone/>
              <a:defRPr sz="9400"/>
            </a:lvl1pPr>
            <a:lvl2pPr marL="1337255" indent="0">
              <a:buNone/>
              <a:defRPr sz="8100"/>
            </a:lvl2pPr>
            <a:lvl3pPr marL="2674510" indent="0">
              <a:buNone/>
              <a:defRPr sz="7100"/>
            </a:lvl3pPr>
            <a:lvl4pPr marL="4011765" indent="0">
              <a:buNone/>
              <a:defRPr sz="5800"/>
            </a:lvl4pPr>
            <a:lvl5pPr marL="5349021" indent="0">
              <a:buNone/>
              <a:defRPr sz="5800"/>
            </a:lvl5pPr>
            <a:lvl6pPr marL="6686276" indent="0">
              <a:buNone/>
              <a:defRPr sz="5800"/>
            </a:lvl6pPr>
            <a:lvl7pPr marL="8023531" indent="0">
              <a:buNone/>
              <a:defRPr sz="5800"/>
            </a:lvl7pPr>
            <a:lvl8pPr marL="9360786" indent="0">
              <a:buNone/>
              <a:defRPr sz="5800"/>
            </a:lvl8pPr>
            <a:lvl9pPr marL="10698041" indent="0">
              <a:buNone/>
              <a:defRPr sz="58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528567" y="22542821"/>
            <a:ext cx="10801350" cy="3380421"/>
          </a:xfrm>
        </p:spPr>
        <p:txBody>
          <a:bodyPr/>
          <a:lstStyle>
            <a:lvl1pPr marL="0" indent="0">
              <a:buNone/>
              <a:defRPr sz="4200"/>
            </a:lvl1pPr>
            <a:lvl2pPr marL="1337255" indent="0">
              <a:buNone/>
              <a:defRPr sz="3600"/>
            </a:lvl2pPr>
            <a:lvl3pPr marL="2674510" indent="0">
              <a:buNone/>
              <a:defRPr sz="2900"/>
            </a:lvl3pPr>
            <a:lvl4pPr marL="4011765" indent="0">
              <a:buNone/>
              <a:defRPr sz="2700"/>
            </a:lvl4pPr>
            <a:lvl5pPr marL="5349021" indent="0">
              <a:buNone/>
              <a:defRPr sz="2700"/>
            </a:lvl5pPr>
            <a:lvl6pPr marL="6686276" indent="0">
              <a:buNone/>
              <a:defRPr sz="2700"/>
            </a:lvl6pPr>
            <a:lvl7pPr marL="8023531" indent="0">
              <a:buNone/>
              <a:defRPr sz="2700"/>
            </a:lvl7pPr>
            <a:lvl8pPr marL="9360786" indent="0">
              <a:buNone/>
              <a:defRPr sz="2700"/>
            </a:lvl8pPr>
            <a:lvl9pPr marL="10698041" indent="0">
              <a:buNone/>
              <a:defRPr sz="27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900113" y="1153479"/>
            <a:ext cx="16202025" cy="4800600"/>
          </a:xfrm>
          <a:prstGeom prst="rect">
            <a:avLst/>
          </a:prstGeom>
        </p:spPr>
        <p:txBody>
          <a:bodyPr vert="horz" lIns="267451" tIns="133726" rIns="267451" bIns="133726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00113" y="6720843"/>
            <a:ext cx="16202025" cy="19009044"/>
          </a:xfrm>
          <a:prstGeom prst="rect">
            <a:avLst/>
          </a:prstGeom>
        </p:spPr>
        <p:txBody>
          <a:bodyPr vert="horz" lIns="267451" tIns="133726" rIns="267451" bIns="133726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00113" y="26696675"/>
            <a:ext cx="4200525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B708-37AE-4495-A082-716E8D7941BD}" type="datetimeFigureOut">
              <a:rPr lang="nl-NL" smtClean="0"/>
              <a:pPr/>
              <a:t>13-6-2010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150769" y="26696675"/>
            <a:ext cx="5700713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ct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2901613" y="26696675"/>
            <a:ext cx="4200525" cy="1533525"/>
          </a:xfrm>
          <a:prstGeom prst="rect">
            <a:avLst/>
          </a:prstGeom>
        </p:spPr>
        <p:txBody>
          <a:bodyPr vert="horz" lIns="267451" tIns="133726" rIns="267451" bIns="133726" rtlCol="0" anchor="ctr"/>
          <a:lstStyle>
            <a:lvl1pPr algn="r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DAE6-2FFA-482B-B2CF-25FB4B6C58F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74510" rtl="0" eaLnBrk="1" latinLnBrk="0" hangingPunct="1">
        <a:spcBef>
          <a:spcPct val="0"/>
        </a:spcBef>
        <a:buNone/>
        <a:defRPr sz="1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2941" indent="-1002941" algn="l" defTabSz="2674510" rtl="0" eaLnBrk="1" latinLnBrk="0" hangingPunct="1">
        <a:spcBef>
          <a:spcPct val="20000"/>
        </a:spcBef>
        <a:buFont typeface="Arial" pitchFamily="34" charset="0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173040" indent="-835784" algn="l" defTabSz="2674510" rtl="0" eaLnBrk="1" latinLnBrk="0" hangingPunct="1">
        <a:spcBef>
          <a:spcPct val="20000"/>
        </a:spcBef>
        <a:buFont typeface="Arial" pitchFamily="34" charset="0"/>
        <a:buChar char="–"/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3343138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7100" kern="1200">
          <a:solidFill>
            <a:schemeClr val="tx1"/>
          </a:solidFill>
          <a:latin typeface="+mn-lt"/>
          <a:ea typeface="+mn-ea"/>
          <a:cs typeface="+mn-cs"/>
        </a:defRPr>
      </a:lvl3pPr>
      <a:lvl4pPr marL="4680393" indent="-668628" algn="l" defTabSz="2674510" rtl="0" eaLnBrk="1" latinLnBrk="0" hangingPunct="1">
        <a:spcBef>
          <a:spcPct val="20000"/>
        </a:spcBef>
        <a:buFont typeface="Arial" pitchFamily="34" charset="0"/>
        <a:buChar char="–"/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6017648" indent="-668628" algn="l" defTabSz="2674510" rtl="0" eaLnBrk="1" latinLnBrk="0" hangingPunct="1">
        <a:spcBef>
          <a:spcPct val="20000"/>
        </a:spcBef>
        <a:buFont typeface="Arial" pitchFamily="34" charset="0"/>
        <a:buChar char="»"/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54903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692158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029414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366669" indent="-668628" algn="l" defTabSz="2674510" rtl="0" eaLnBrk="1" latinLnBrk="0" hangingPunct="1">
        <a:spcBef>
          <a:spcPct val="20000"/>
        </a:spcBef>
        <a:buFont typeface="Arial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337255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674510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3pPr>
      <a:lvl4pPr marL="4011765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4pPr>
      <a:lvl5pPr marL="534902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5pPr>
      <a:lvl6pPr marL="6686276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6pPr>
      <a:lvl7pPr marL="802353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7pPr>
      <a:lvl8pPr marL="9360786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8pPr>
      <a:lvl9pPr marL="10698041" algn="l" defTabSz="2674510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hoek 50"/>
          <p:cNvSpPr/>
          <p:nvPr/>
        </p:nvSpPr>
        <p:spPr>
          <a:xfrm>
            <a:off x="6786547" y="1042894"/>
            <a:ext cx="2571768" cy="1857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Unreal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vertex</a:t>
            </a:r>
            <a:r>
              <a:rPr lang="nl-NL" sz="1200" dirty="0" smtClean="0">
                <a:solidFill>
                  <a:schemeClr val="tx1"/>
                </a:solidFill>
              </a:rPr>
              <a:t> buffers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render</a:t>
            </a:r>
            <a:r>
              <a:rPr lang="nl-NL" sz="1200" dirty="0" smtClean="0">
                <a:solidFill>
                  <a:schemeClr val="tx1"/>
                </a:solidFill>
              </a:rPr>
              <a:t> target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depth</a:t>
            </a:r>
            <a:r>
              <a:rPr lang="nl-NL" sz="1200" dirty="0" smtClean="0">
                <a:solidFill>
                  <a:schemeClr val="tx1"/>
                </a:solidFill>
              </a:rPr>
              <a:t> buffer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some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variables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Rechthoek 51"/>
          <p:cNvSpPr/>
          <p:nvPr/>
        </p:nvSpPr>
        <p:spPr>
          <a:xfrm>
            <a:off x="642879" y="54282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DrawComplexSurface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Rechthoek 52"/>
          <p:cNvSpPr/>
          <p:nvPr/>
        </p:nvSpPr>
        <p:spPr>
          <a:xfrm>
            <a:off x="642879" y="125720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Rechthoek 53"/>
          <p:cNvSpPr/>
          <p:nvPr/>
        </p:nvSpPr>
        <p:spPr>
          <a:xfrm>
            <a:off x="642879" y="197158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Rechthoek 54"/>
          <p:cNvSpPr/>
          <p:nvPr/>
        </p:nvSpPr>
        <p:spPr>
          <a:xfrm>
            <a:off x="3714713" y="54282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ComplexSurface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3714713" y="125720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Rechthoek 56"/>
          <p:cNvSpPr/>
          <p:nvPr/>
        </p:nvSpPr>
        <p:spPr>
          <a:xfrm>
            <a:off x="3714713" y="1971588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Rechthoek 57"/>
          <p:cNvSpPr/>
          <p:nvPr/>
        </p:nvSpPr>
        <p:spPr>
          <a:xfrm>
            <a:off x="642879" y="3971852"/>
            <a:ext cx="8715436" cy="35719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HUD </a:t>
            </a:r>
            <a:r>
              <a:rPr lang="nl-NL" sz="1200" dirty="0" err="1" smtClean="0">
                <a:solidFill>
                  <a:schemeClr val="tx1"/>
                </a:solidFill>
              </a:rPr>
              <a:t>detected</a:t>
            </a:r>
            <a:r>
              <a:rPr lang="nl-NL" sz="1200" dirty="0" smtClean="0">
                <a:solidFill>
                  <a:schemeClr val="tx1"/>
                </a:solidFill>
              </a:rPr>
              <a:t> (</a:t>
            </a:r>
            <a:r>
              <a:rPr lang="nl-NL" sz="1200" dirty="0" err="1" smtClean="0">
                <a:solidFill>
                  <a:schemeClr val="tx1"/>
                </a:solidFill>
              </a:rPr>
              <a:t>EndFlash</a:t>
            </a:r>
            <a:r>
              <a:rPr lang="nl-NL" sz="1200" dirty="0" smtClean="0">
                <a:solidFill>
                  <a:schemeClr val="tx1"/>
                </a:solidFill>
              </a:rPr>
              <a:t>() </a:t>
            </a:r>
            <a:r>
              <a:rPr lang="nl-NL" sz="1200" dirty="0" err="1" smtClean="0">
                <a:solidFill>
                  <a:schemeClr val="tx1"/>
                </a:solidFill>
              </a:rPr>
              <a:t>or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for</a:t>
            </a:r>
            <a:r>
              <a:rPr lang="nl-NL" sz="1200" dirty="0" smtClean="0">
                <a:solidFill>
                  <a:schemeClr val="tx1"/>
                </a:solidFill>
              </a:rPr>
              <a:t> Deus Ex 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with</a:t>
            </a:r>
            <a:r>
              <a:rPr lang="nl-NL" sz="1200" dirty="0" smtClean="0">
                <a:solidFill>
                  <a:schemeClr val="tx1"/>
                </a:solidFill>
              </a:rPr>
              <a:t> z=1 and </a:t>
            </a:r>
            <a:r>
              <a:rPr lang="nl-NL" sz="1200" dirty="0" err="1" smtClean="0">
                <a:solidFill>
                  <a:schemeClr val="tx1"/>
                </a:solidFill>
              </a:rPr>
              <a:t>not</a:t>
            </a:r>
            <a:r>
              <a:rPr lang="nl-NL" sz="1200" dirty="0" smtClean="0">
                <a:solidFill>
                  <a:schemeClr val="tx1"/>
                </a:solidFill>
              </a:rPr>
              <a:t> corona)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9" name="Rechthoek 58"/>
          <p:cNvSpPr/>
          <p:nvPr/>
        </p:nvSpPr>
        <p:spPr>
          <a:xfrm>
            <a:off x="3816549" y="4680720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FirstPass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resolve</a:t>
            </a:r>
            <a:r>
              <a:rPr lang="nl-NL" sz="1200" dirty="0" smtClean="0">
                <a:solidFill>
                  <a:schemeClr val="tx1"/>
                </a:solidFill>
              </a:rPr>
              <a:t> MSAA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-flash effect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Rechthoek 59"/>
          <p:cNvSpPr/>
          <p:nvPr/>
        </p:nvSpPr>
        <p:spPr>
          <a:xfrm>
            <a:off x="3816549" y="5688832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_HDR </a:t>
            </a:r>
            <a:r>
              <a:rPr lang="nl-NL" sz="1200" dirty="0" err="1" smtClean="0">
                <a:solidFill>
                  <a:schemeClr val="tx1"/>
                </a:solidFill>
              </a:rPr>
              <a:t>if</a:t>
            </a:r>
            <a:r>
              <a:rPr lang="nl-NL" sz="1200" dirty="0" smtClean="0">
                <a:solidFill>
                  <a:schemeClr val="tx1"/>
                </a:solidFill>
              </a:rPr>
              <a:t> !</a:t>
            </a:r>
            <a:r>
              <a:rPr lang="nl-NL" sz="1200" dirty="0" err="1" smtClean="0">
                <a:solidFill>
                  <a:schemeClr val="tx1"/>
                </a:solidFill>
              </a:rPr>
              <a:t>classicLighting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1" name="Rechthoek 60"/>
          <p:cNvSpPr/>
          <p:nvPr/>
        </p:nvSpPr>
        <p:spPr>
          <a:xfrm>
            <a:off x="3744541" y="9001200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FinalPass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apply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brightness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62" name="Rechte verbindingslijn met pijl 61"/>
          <p:cNvCxnSpPr/>
          <p:nvPr/>
        </p:nvCxnSpPr>
        <p:spPr>
          <a:xfrm rot="5400000">
            <a:off x="2822532" y="5506975"/>
            <a:ext cx="1643074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kstvak 62"/>
          <p:cNvSpPr txBox="1"/>
          <p:nvPr/>
        </p:nvSpPr>
        <p:spPr>
          <a:xfrm>
            <a:off x="1785887" y="5329174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Postprocess</a:t>
            </a:r>
            <a:r>
              <a:rPr lang="nl-NL" sz="1200" dirty="0" smtClean="0"/>
              <a:t>()</a:t>
            </a:r>
            <a:endParaRPr lang="nl-NL" sz="1200" dirty="0"/>
          </a:p>
        </p:txBody>
      </p:sp>
      <p:sp>
        <p:nvSpPr>
          <p:cNvPr id="64" name="Rechthoek 63"/>
          <p:cNvSpPr/>
          <p:nvPr/>
        </p:nvSpPr>
        <p:spPr>
          <a:xfrm>
            <a:off x="7000861" y="6472182"/>
            <a:ext cx="2571768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Unreal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-set to </a:t>
            </a:r>
            <a:r>
              <a:rPr lang="nl-NL" sz="1200" dirty="0" err="1" smtClean="0">
                <a:solidFill>
                  <a:schemeClr val="tx1"/>
                </a:solidFill>
              </a:rPr>
              <a:t>reuse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render</a:t>
            </a:r>
            <a:r>
              <a:rPr lang="nl-NL" sz="1200" dirty="0" smtClean="0">
                <a:solidFill>
                  <a:schemeClr val="tx1"/>
                </a:solidFill>
              </a:rPr>
              <a:t> target of </a:t>
            </a:r>
            <a:r>
              <a:rPr lang="nl-NL" sz="1200" dirty="0" err="1" smtClean="0">
                <a:solidFill>
                  <a:schemeClr val="tx1"/>
                </a:solidFill>
              </a:rPr>
              <a:t>whatever</a:t>
            </a:r>
            <a:r>
              <a:rPr lang="nl-NL" sz="1200" dirty="0" smtClean="0">
                <a:solidFill>
                  <a:schemeClr val="tx1"/>
                </a:solidFill>
              </a:rPr>
              <a:t> post processing step </a:t>
            </a:r>
            <a:r>
              <a:rPr lang="nl-NL" sz="1200" dirty="0" err="1" smtClean="0">
                <a:solidFill>
                  <a:schemeClr val="tx1"/>
                </a:solidFill>
              </a:rPr>
              <a:t>came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before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-set to </a:t>
            </a:r>
            <a:r>
              <a:rPr lang="nl-NL" sz="1200" dirty="0" err="1" smtClean="0">
                <a:solidFill>
                  <a:schemeClr val="tx1"/>
                </a:solidFill>
              </a:rPr>
              <a:t>use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no-MSAA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depth</a:t>
            </a:r>
            <a:r>
              <a:rPr lang="nl-NL" sz="1200" dirty="0" smtClean="0">
                <a:solidFill>
                  <a:schemeClr val="tx1"/>
                </a:solidFill>
              </a:rPr>
              <a:t> stencil buffer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5" name="Rechthoek 64"/>
          <p:cNvSpPr/>
          <p:nvPr/>
        </p:nvSpPr>
        <p:spPr>
          <a:xfrm>
            <a:off x="7000861" y="4829108"/>
            <a:ext cx="2571768" cy="1357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Postprocess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-</a:t>
            </a:r>
            <a:r>
              <a:rPr lang="nl-NL" sz="1200" dirty="0" err="1" smtClean="0">
                <a:solidFill>
                  <a:schemeClr val="tx1"/>
                </a:solidFill>
              </a:rPr>
              <a:t>shared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vertex</a:t>
            </a:r>
            <a:r>
              <a:rPr lang="nl-NL" sz="1200" dirty="0" smtClean="0">
                <a:solidFill>
                  <a:schemeClr val="tx1"/>
                </a:solidFill>
              </a:rPr>
              <a:t> buffer: static </a:t>
            </a:r>
            <a:r>
              <a:rPr lang="nl-NL" sz="1200" dirty="0" err="1" smtClean="0">
                <a:solidFill>
                  <a:schemeClr val="tx1"/>
                </a:solidFill>
              </a:rPr>
              <a:t>full-screen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quad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Rechthoek 65"/>
          <p:cNvSpPr/>
          <p:nvPr/>
        </p:nvSpPr>
        <p:spPr>
          <a:xfrm>
            <a:off x="642879" y="2757406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DrawFog</a:t>
            </a:r>
            <a:r>
              <a:rPr lang="nl-NL" sz="1200" dirty="0" smtClean="0">
                <a:solidFill>
                  <a:schemeClr val="tx1"/>
                </a:solidFill>
              </a:rPr>
              <a:t> (Rune)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Rechthoek 66"/>
          <p:cNvSpPr/>
          <p:nvPr/>
        </p:nvSpPr>
        <p:spPr>
          <a:xfrm>
            <a:off x="3714713" y="2757406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Fog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69" name="Rechte verbindingslijn met pijl 68"/>
          <p:cNvCxnSpPr>
            <a:stCxn id="52" idx="3"/>
            <a:endCxn id="55" idx="1"/>
          </p:cNvCxnSpPr>
          <p:nvPr/>
        </p:nvCxnSpPr>
        <p:spPr>
          <a:xfrm>
            <a:off x="3214647" y="86429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echte verbindingslijn met pijl 69"/>
          <p:cNvCxnSpPr>
            <a:stCxn id="53" idx="3"/>
            <a:endCxn id="56" idx="1"/>
          </p:cNvCxnSpPr>
          <p:nvPr/>
        </p:nvCxnSpPr>
        <p:spPr>
          <a:xfrm>
            <a:off x="3214647" y="157867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met pijl 72"/>
          <p:cNvCxnSpPr>
            <a:stCxn id="54" idx="3"/>
            <a:endCxn id="57" idx="1"/>
          </p:cNvCxnSpPr>
          <p:nvPr/>
        </p:nvCxnSpPr>
        <p:spPr>
          <a:xfrm>
            <a:off x="3214647" y="229305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met pijl 75"/>
          <p:cNvCxnSpPr>
            <a:stCxn id="66" idx="3"/>
            <a:endCxn id="67" idx="1"/>
          </p:cNvCxnSpPr>
          <p:nvPr/>
        </p:nvCxnSpPr>
        <p:spPr>
          <a:xfrm>
            <a:off x="3214647" y="307887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met pijl 78"/>
          <p:cNvCxnSpPr>
            <a:stCxn id="55" idx="3"/>
            <a:endCxn id="51" idx="1"/>
          </p:cNvCxnSpPr>
          <p:nvPr/>
        </p:nvCxnSpPr>
        <p:spPr>
          <a:xfrm>
            <a:off x="6286481" y="864299"/>
            <a:ext cx="500066" cy="1107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Rechte verbindingslijn met pijl 81"/>
          <p:cNvCxnSpPr>
            <a:stCxn id="56" idx="3"/>
            <a:endCxn id="51" idx="1"/>
          </p:cNvCxnSpPr>
          <p:nvPr/>
        </p:nvCxnSpPr>
        <p:spPr>
          <a:xfrm>
            <a:off x="6286481" y="1578679"/>
            <a:ext cx="500066" cy="3929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>
            <a:stCxn id="57" idx="3"/>
            <a:endCxn id="51" idx="1"/>
          </p:cNvCxnSpPr>
          <p:nvPr/>
        </p:nvCxnSpPr>
        <p:spPr>
          <a:xfrm flipV="1">
            <a:off x="6286481" y="1971588"/>
            <a:ext cx="500066" cy="3214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met pijl 87"/>
          <p:cNvCxnSpPr>
            <a:stCxn id="67" idx="3"/>
            <a:endCxn id="51" idx="1"/>
          </p:cNvCxnSpPr>
          <p:nvPr/>
        </p:nvCxnSpPr>
        <p:spPr>
          <a:xfrm flipV="1">
            <a:off x="6286481" y="1971588"/>
            <a:ext cx="500066" cy="11072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hthoek 90"/>
          <p:cNvSpPr/>
          <p:nvPr/>
        </p:nvSpPr>
        <p:spPr>
          <a:xfrm>
            <a:off x="720205" y="720100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DrawGouraudPolygon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2" name="Rechthoek 91"/>
          <p:cNvSpPr/>
          <p:nvPr/>
        </p:nvSpPr>
        <p:spPr>
          <a:xfrm>
            <a:off x="720205" y="792108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DrawTile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3" name="Rechthoek 92"/>
          <p:cNvSpPr/>
          <p:nvPr/>
        </p:nvSpPr>
        <p:spPr>
          <a:xfrm>
            <a:off x="3816549" y="720100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GouraudPolygon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(DX </a:t>
            </a:r>
            <a:r>
              <a:rPr lang="nl-NL" sz="1200" dirty="0" err="1" smtClean="0">
                <a:solidFill>
                  <a:schemeClr val="tx1"/>
                </a:solidFill>
              </a:rPr>
              <a:t>security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cams</a:t>
            </a:r>
            <a:r>
              <a:rPr lang="nl-NL" sz="1200" dirty="0" smtClean="0">
                <a:solidFill>
                  <a:schemeClr val="tx1"/>
                </a:solidFill>
              </a:rPr>
              <a:t>, Rune menu)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4" name="Rechthoek 93"/>
          <p:cNvSpPr/>
          <p:nvPr/>
        </p:nvSpPr>
        <p:spPr>
          <a:xfrm>
            <a:off x="3816549" y="792108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Tile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(HUD </a:t>
            </a:r>
            <a:r>
              <a:rPr lang="nl-NL" sz="1200" dirty="0" err="1" smtClean="0">
                <a:solidFill>
                  <a:schemeClr val="tx1"/>
                </a:solidFill>
              </a:rPr>
              <a:t>elements</a:t>
            </a:r>
            <a:r>
              <a:rPr lang="nl-NL" sz="1200" dirty="0" smtClean="0">
                <a:solidFill>
                  <a:schemeClr val="tx1"/>
                </a:solidFill>
              </a:rPr>
              <a:t>)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95" name="Rechte verbindingslijn met pijl 94"/>
          <p:cNvCxnSpPr>
            <a:stCxn id="59" idx="3"/>
            <a:endCxn id="65" idx="1"/>
          </p:cNvCxnSpPr>
          <p:nvPr/>
        </p:nvCxnSpPr>
        <p:spPr>
          <a:xfrm>
            <a:off x="6388317" y="5109348"/>
            <a:ext cx="612544" cy="3984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met pijl 97"/>
          <p:cNvCxnSpPr>
            <a:stCxn id="60" idx="3"/>
            <a:endCxn id="65" idx="1"/>
          </p:cNvCxnSpPr>
          <p:nvPr/>
        </p:nvCxnSpPr>
        <p:spPr>
          <a:xfrm flipV="1">
            <a:off x="6388317" y="5507769"/>
            <a:ext cx="612544" cy="502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met pijl 100"/>
          <p:cNvCxnSpPr>
            <a:stCxn id="91" idx="3"/>
            <a:endCxn id="93" idx="1"/>
          </p:cNvCxnSpPr>
          <p:nvPr/>
        </p:nvCxnSpPr>
        <p:spPr>
          <a:xfrm>
            <a:off x="3291973" y="7522471"/>
            <a:ext cx="52457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Rechte verbindingslijn met pijl 103"/>
          <p:cNvCxnSpPr>
            <a:stCxn id="92" idx="3"/>
            <a:endCxn id="94" idx="1"/>
          </p:cNvCxnSpPr>
          <p:nvPr/>
        </p:nvCxnSpPr>
        <p:spPr>
          <a:xfrm>
            <a:off x="3291973" y="8242551"/>
            <a:ext cx="52457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met pijl 106"/>
          <p:cNvCxnSpPr>
            <a:stCxn id="93" idx="3"/>
            <a:endCxn id="64" idx="1"/>
          </p:cNvCxnSpPr>
          <p:nvPr/>
        </p:nvCxnSpPr>
        <p:spPr>
          <a:xfrm flipV="1">
            <a:off x="6388317" y="7150843"/>
            <a:ext cx="612544" cy="371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met pijl 109"/>
          <p:cNvCxnSpPr>
            <a:stCxn id="94" idx="3"/>
            <a:endCxn id="64" idx="1"/>
          </p:cNvCxnSpPr>
          <p:nvPr/>
        </p:nvCxnSpPr>
        <p:spPr>
          <a:xfrm flipV="1">
            <a:off x="6388317" y="7150843"/>
            <a:ext cx="612544" cy="10917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hthoek 112"/>
          <p:cNvSpPr/>
          <p:nvPr/>
        </p:nvSpPr>
        <p:spPr>
          <a:xfrm>
            <a:off x="6959251" y="9001200"/>
            <a:ext cx="2571768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Postprocess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114" name="Rechte verbindingslijn met pijl 113"/>
          <p:cNvCxnSpPr>
            <a:stCxn id="61" idx="3"/>
            <a:endCxn id="113" idx="1"/>
          </p:cNvCxnSpPr>
          <p:nvPr/>
        </p:nvCxnSpPr>
        <p:spPr>
          <a:xfrm>
            <a:off x="6316309" y="9429828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kstvak 117"/>
          <p:cNvSpPr txBox="1"/>
          <p:nvPr/>
        </p:nvSpPr>
        <p:spPr>
          <a:xfrm>
            <a:off x="1357259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Function</a:t>
            </a:r>
            <a:r>
              <a:rPr lang="nl-NL" sz="1200" dirty="0" smtClean="0"/>
              <a:t> </a:t>
            </a:r>
            <a:r>
              <a:rPr lang="nl-NL" sz="1200" dirty="0" err="1" smtClean="0"/>
              <a:t>call</a:t>
            </a:r>
            <a:endParaRPr lang="nl-NL" sz="1200" dirty="0"/>
          </a:p>
        </p:txBody>
      </p:sp>
      <p:sp>
        <p:nvSpPr>
          <p:cNvPr id="119" name="Tekstvak 118"/>
          <p:cNvSpPr txBox="1"/>
          <p:nvPr/>
        </p:nvSpPr>
        <p:spPr>
          <a:xfrm>
            <a:off x="4571969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Shader</a:t>
            </a:r>
            <a:endParaRPr lang="nl-NL" sz="1200" dirty="0"/>
          </a:p>
        </p:txBody>
      </p:sp>
      <p:sp>
        <p:nvSpPr>
          <p:cNvPr id="120" name="Tekstvak 119"/>
          <p:cNvSpPr txBox="1"/>
          <p:nvPr/>
        </p:nvSpPr>
        <p:spPr>
          <a:xfrm>
            <a:off x="7215175" y="0"/>
            <a:ext cx="1714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/>
              <a:t>Shader</a:t>
            </a:r>
            <a:r>
              <a:rPr lang="nl-NL" sz="1200" dirty="0" smtClean="0"/>
              <a:t> </a:t>
            </a:r>
            <a:r>
              <a:rPr lang="nl-NL" sz="1200" dirty="0" err="1" smtClean="0"/>
              <a:t>superclass</a:t>
            </a:r>
            <a:endParaRPr lang="nl-NL" sz="1200" dirty="0"/>
          </a:p>
        </p:txBody>
      </p:sp>
      <p:sp>
        <p:nvSpPr>
          <p:cNvPr id="89" name="Rechthoek 88"/>
          <p:cNvSpPr/>
          <p:nvPr/>
        </p:nvSpPr>
        <p:spPr>
          <a:xfrm>
            <a:off x="744715" y="648092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DrawComplexSurface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0" name="Rechthoek 89"/>
          <p:cNvSpPr/>
          <p:nvPr/>
        </p:nvSpPr>
        <p:spPr>
          <a:xfrm>
            <a:off x="3816549" y="6480920"/>
            <a:ext cx="2571768" cy="64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Shader</a:t>
            </a:r>
            <a:r>
              <a:rPr lang="nl-NL" sz="1200" dirty="0" smtClean="0">
                <a:solidFill>
                  <a:schemeClr val="tx1"/>
                </a:solidFill>
              </a:rPr>
              <a:t>_</a:t>
            </a:r>
            <a:r>
              <a:rPr lang="nl-NL" sz="1200" dirty="0" err="1" smtClean="0">
                <a:solidFill>
                  <a:schemeClr val="tx1"/>
                </a:solidFill>
              </a:rPr>
              <a:t>ComplexSurface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(DX </a:t>
            </a:r>
            <a:r>
              <a:rPr lang="nl-NL" sz="1200" dirty="0" err="1" smtClean="0">
                <a:solidFill>
                  <a:schemeClr val="tx1"/>
                </a:solidFill>
              </a:rPr>
              <a:t>security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cams</a:t>
            </a:r>
            <a:r>
              <a:rPr lang="nl-NL" sz="1200" dirty="0" smtClean="0">
                <a:solidFill>
                  <a:schemeClr val="tx1"/>
                </a:solidFill>
              </a:rPr>
              <a:t>)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96" name="Rechte verbindingslijn met pijl 95"/>
          <p:cNvCxnSpPr>
            <a:stCxn id="89" idx="3"/>
            <a:endCxn id="90" idx="1"/>
          </p:cNvCxnSpPr>
          <p:nvPr/>
        </p:nvCxnSpPr>
        <p:spPr>
          <a:xfrm>
            <a:off x="3316483" y="6802391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echte verbindingslijn met pijl 114"/>
          <p:cNvCxnSpPr>
            <a:stCxn id="90" idx="3"/>
            <a:endCxn id="64" idx="1"/>
          </p:cNvCxnSpPr>
          <p:nvPr/>
        </p:nvCxnSpPr>
        <p:spPr>
          <a:xfrm>
            <a:off x="6388317" y="6802391"/>
            <a:ext cx="612544" cy="3484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121</Words>
  <Application>Microsoft Office PowerPoint</Application>
  <PresentationFormat>Aangepast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Marijn Kentie</dc:creator>
  <cp:lastModifiedBy>Marijn Kentie</cp:lastModifiedBy>
  <cp:revision>5</cp:revision>
  <dcterms:created xsi:type="dcterms:W3CDTF">2010-06-08T08:10:34Z</dcterms:created>
  <dcterms:modified xsi:type="dcterms:W3CDTF">2010-06-13T19:58:07Z</dcterms:modified>
</cp:coreProperties>
</file>